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Trebuchet MS" panose="020B0603020202020204" pitchFamily="34" charset="0"/>
      <p:regular r:id="rId12"/>
      <p:bold r:id="rId13"/>
      <p:italic r:id="rId14"/>
      <p:boldItalic r:id="rId15"/>
    </p:embeddedFont>
    <p:embeddedFont>
      <p:font typeface="Wingdings 3" panose="05040102010807070707" pitchFamily="18" charset="2"/>
      <p:regular r:id="rId16"/>
    </p:embeddedFont>
    <p:embeddedFont>
      <p:font typeface="Caveat" panose="020B0604020202020204" charset="0"/>
      <p:regular r:id="rId17"/>
      <p:bold r:id="rId1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78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86091ca80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86091ca80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86091ca806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86091ca806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86091ca806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86091ca806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86091ca806_1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86091ca806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86091ca806_1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86091ca806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86091ca806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86091ca806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86091ca806_1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86091ca806_1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86091ca806_1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86091ca806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24771005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89070626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65292798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47215303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9289994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70576817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1423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en-US" smtClean="0"/>
              <a:t>Click to edit Master title style</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61543134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20352894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43024890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Edit Master text styles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050" dirty="0">
              <a:solidFill>
                <a:schemeClr val="accent1">
                  <a:lumMod val="60000"/>
                  <a:lumOff val="40000"/>
                </a:schemeClr>
              </a:solidFill>
              <a:latin typeface="Arial"/>
            </a:endParaRPr>
          </a:p>
        </p:txBody>
      </p:sp>
    </p:spTree>
    <p:extLst>
      <p:ext uri="{BB962C8B-B14F-4D97-AF65-F5344CB8AC3E}">
        <p14:creationId xmlns:p14="http://schemas.microsoft.com/office/powerpoint/2010/main" val="266128865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31139895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3063126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21497364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6954823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05686943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396932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dirty="0"/>
              <a:pPr/>
              <a:t>5/30/2020</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2893347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20717" y="1030014"/>
            <a:ext cx="8700683" cy="383627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latin typeface="Times New Roman" panose="02020603050405020304" pitchFamily="18" charset="0"/>
                <a:cs typeface="Times New Roman" panose="02020603050405020304" pitchFamily="18" charset="0"/>
                <a:sym typeface="Caveat"/>
              </a:rPr>
              <a:t>World War II Facts</a:t>
            </a:r>
            <a:endParaRPr sz="3600" dirty="0">
              <a:latin typeface="Times New Roman" panose="02020603050405020304" pitchFamily="18" charset="0"/>
              <a:cs typeface="Times New Roman" panose="02020603050405020304" pitchFamily="18" charset="0"/>
              <a:sym typeface="Caveat"/>
            </a:endParaRPr>
          </a:p>
          <a:p>
            <a:pPr marL="0" lvl="0" indent="0" algn="ctr" rtl="0">
              <a:spcBef>
                <a:spcPts val="0"/>
              </a:spcBef>
              <a:spcAft>
                <a:spcPts val="0"/>
              </a:spcAft>
              <a:buNone/>
            </a:pPr>
            <a:r>
              <a:rPr lang="en" sz="3600" dirty="0">
                <a:latin typeface="Times New Roman" panose="02020603050405020304" pitchFamily="18" charset="0"/>
                <a:cs typeface="Times New Roman" panose="02020603050405020304" pitchFamily="18" charset="0"/>
                <a:sym typeface="Caveat"/>
              </a:rPr>
              <a:t>Author</a:t>
            </a:r>
            <a:endParaRPr sz="3600" dirty="0">
              <a:latin typeface="Times New Roman" panose="02020603050405020304" pitchFamily="18" charset="0"/>
              <a:cs typeface="Times New Roman" panose="02020603050405020304" pitchFamily="18" charset="0"/>
              <a:sym typeface="Caveat"/>
            </a:endParaRPr>
          </a:p>
          <a:p>
            <a:pPr marL="0" lvl="0" indent="0" algn="ctr" rtl="0">
              <a:spcBef>
                <a:spcPts val="0"/>
              </a:spcBef>
              <a:spcAft>
                <a:spcPts val="0"/>
              </a:spcAft>
              <a:buNone/>
            </a:pPr>
            <a:r>
              <a:rPr lang="en" sz="3600" dirty="0">
                <a:latin typeface="Times New Roman" panose="02020603050405020304" pitchFamily="18" charset="0"/>
                <a:cs typeface="Times New Roman" panose="02020603050405020304" pitchFamily="18" charset="0"/>
                <a:sym typeface="Caveat"/>
              </a:rPr>
              <a:t>Institutional Affiliation</a:t>
            </a:r>
            <a:endParaRPr sz="3600" dirty="0">
              <a:latin typeface="Times New Roman" panose="02020603050405020304" pitchFamily="18" charset="0"/>
              <a:cs typeface="Times New Roman" panose="02020603050405020304" pitchFamily="18" charset="0"/>
              <a:sym typeface="Caveat"/>
            </a:endParaRPr>
          </a:p>
          <a:p>
            <a:pPr marL="0" lvl="0" indent="0" algn="ctr" rtl="0">
              <a:spcBef>
                <a:spcPts val="0"/>
              </a:spcBef>
              <a:spcAft>
                <a:spcPts val="0"/>
              </a:spcAft>
              <a:buNone/>
            </a:pPr>
            <a:r>
              <a:rPr lang="en" sz="3600" dirty="0">
                <a:latin typeface="Times New Roman" panose="02020603050405020304" pitchFamily="18" charset="0"/>
                <a:cs typeface="Times New Roman" panose="02020603050405020304" pitchFamily="18" charset="0"/>
                <a:sym typeface="Caveat"/>
              </a:rPr>
              <a:t>Instructor </a:t>
            </a:r>
            <a:endParaRPr sz="3600" dirty="0">
              <a:latin typeface="Times New Roman" panose="02020603050405020304" pitchFamily="18" charset="0"/>
              <a:cs typeface="Times New Roman" panose="02020603050405020304" pitchFamily="18" charset="0"/>
              <a:sym typeface="Caveat"/>
            </a:endParaRPr>
          </a:p>
          <a:p>
            <a:pPr marL="0" lvl="0" indent="0" algn="ctr" rtl="0">
              <a:spcBef>
                <a:spcPts val="0"/>
              </a:spcBef>
              <a:spcAft>
                <a:spcPts val="0"/>
              </a:spcAft>
              <a:buNone/>
            </a:pPr>
            <a:r>
              <a:rPr lang="en" sz="3600" dirty="0">
                <a:latin typeface="Times New Roman" panose="02020603050405020304" pitchFamily="18" charset="0"/>
                <a:cs typeface="Times New Roman" panose="02020603050405020304" pitchFamily="18" charset="0"/>
                <a:sym typeface="Caveat"/>
              </a:rPr>
              <a:t>Course code</a:t>
            </a:r>
            <a:endParaRPr sz="3600" dirty="0">
              <a:latin typeface="Times New Roman" panose="02020603050405020304" pitchFamily="18" charset="0"/>
              <a:cs typeface="Times New Roman" panose="02020603050405020304" pitchFamily="18" charset="0"/>
              <a:sym typeface="Caveat"/>
            </a:endParaRPr>
          </a:p>
          <a:p>
            <a:pPr marL="0" lvl="0" indent="0" algn="ctr" rtl="0">
              <a:spcBef>
                <a:spcPts val="0"/>
              </a:spcBef>
              <a:spcAft>
                <a:spcPts val="0"/>
              </a:spcAft>
              <a:buNone/>
            </a:pPr>
            <a:r>
              <a:rPr lang="en" sz="3600" dirty="0">
                <a:latin typeface="Times New Roman" panose="02020603050405020304" pitchFamily="18" charset="0"/>
                <a:cs typeface="Times New Roman" panose="02020603050405020304" pitchFamily="18" charset="0"/>
                <a:sym typeface="Caveat"/>
              </a:rPr>
              <a:t>Date of Submission</a:t>
            </a:r>
            <a:endParaRPr sz="3600" dirty="0">
              <a:latin typeface="Times New Roman" panose="02020603050405020304" pitchFamily="18" charset="0"/>
              <a:cs typeface="Times New Roman" panose="02020603050405020304" pitchFamily="18" charset="0"/>
              <a:sym typeface="Cave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dirty="0">
                <a:latin typeface="Times New Roman" panose="02020603050405020304" pitchFamily="18" charset="0"/>
                <a:ea typeface="Caveat"/>
                <a:cs typeface="Times New Roman" panose="02020603050405020304" pitchFamily="18" charset="0"/>
                <a:sym typeface="Caveat"/>
              </a:rPr>
              <a:t>Introduction</a:t>
            </a:r>
            <a:r>
              <a:rPr lang="en" sz="3600" dirty="0">
                <a:latin typeface="Times New Roman" panose="02020603050405020304" pitchFamily="18" charset="0"/>
                <a:cs typeface="Times New Roman" panose="02020603050405020304" pitchFamily="18" charset="0"/>
              </a:rPr>
              <a:t> </a:t>
            </a:r>
            <a:endParaRPr sz="3600" dirty="0">
              <a:latin typeface="Times New Roman" panose="02020603050405020304" pitchFamily="18" charset="0"/>
              <a:cs typeface="Times New Roman" panose="02020603050405020304" pitchFamily="18" charset="0"/>
            </a:endParaRPr>
          </a:p>
        </p:txBody>
      </p:sp>
      <p:sp>
        <p:nvSpPr>
          <p:cNvPr id="60" name="Google Shape;60;p14"/>
          <p:cNvSpPr txBox="1">
            <a:spLocks noGrp="1"/>
          </p:cNvSpPr>
          <p:nvPr>
            <p:ph type="body" idx="1"/>
          </p:nvPr>
        </p:nvSpPr>
        <p:spPr>
          <a:xfrm>
            <a:off x="406293" y="1141965"/>
            <a:ext cx="8520600" cy="3878100"/>
          </a:xfrm>
          <a:prstGeom prst="rect">
            <a:avLst/>
          </a:prstGeom>
        </p:spPr>
        <p:txBody>
          <a:bodyPr spcFirstLastPara="1" wrap="square" lIns="91425" tIns="91425" rIns="91425" bIns="91425" anchor="t" anchorCtr="0">
            <a:noAutofit/>
          </a:bodyPr>
          <a:lstStyle/>
          <a:p>
            <a:pPr marL="285750" indent="-285750" algn="just">
              <a:lnSpc>
                <a:spcPct val="200000"/>
              </a:lnSpc>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The second world war is a conflict that occured in virtually every part of the world, spanning from </a:t>
            </a:r>
            <a:r>
              <a:rPr lang="en" sz="1800" dirty="0" smtClean="0">
                <a:latin typeface="Times New Roman" panose="02020603050405020304" pitchFamily="18" charset="0"/>
                <a:ea typeface="Caveat"/>
                <a:cs typeface="Times New Roman" panose="02020603050405020304" pitchFamily="18" charset="0"/>
                <a:sym typeface="Caveat"/>
              </a:rPr>
              <a:t>1939-1945</a:t>
            </a:r>
            <a:r>
              <a:rPr lang="en" sz="1800" dirty="0" smtClean="0">
                <a:latin typeface="Times New Roman" panose="02020603050405020304" pitchFamily="18" charset="0"/>
                <a:cs typeface="Times New Roman" panose="02020603050405020304" pitchFamily="18" charset="0"/>
              </a:rPr>
              <a:t>.</a:t>
            </a:r>
          </a:p>
          <a:p>
            <a:pPr marL="285750" indent="-285750" algn="just">
              <a:lnSpc>
                <a:spcPct val="200000"/>
              </a:lnSpc>
              <a:buFont typeface="Wingdings" panose="05000000000000000000" pitchFamily="2" charset="2"/>
              <a:buChar char="Ø"/>
            </a:pPr>
            <a:r>
              <a:rPr lang="en" sz="1800" dirty="0" smtClean="0">
                <a:latin typeface="Times New Roman" panose="02020603050405020304" pitchFamily="18" charset="0"/>
                <a:ea typeface="Caveat"/>
                <a:cs typeface="Times New Roman" panose="02020603050405020304" pitchFamily="18" charset="0"/>
                <a:sym typeface="Caveat"/>
              </a:rPr>
              <a:t>The </a:t>
            </a:r>
            <a:r>
              <a:rPr lang="en" sz="1800" dirty="0">
                <a:latin typeface="Times New Roman" panose="02020603050405020304" pitchFamily="18" charset="0"/>
                <a:ea typeface="Caveat"/>
                <a:cs typeface="Times New Roman" panose="02020603050405020304" pitchFamily="18" charset="0"/>
                <a:sym typeface="Caveat"/>
              </a:rPr>
              <a:t>principal participants in this war were the Axis powers and the </a:t>
            </a:r>
            <a:r>
              <a:rPr lang="en" sz="1800" dirty="0" smtClean="0">
                <a:latin typeface="Times New Roman" panose="02020603050405020304" pitchFamily="18" charset="0"/>
                <a:ea typeface="Caveat"/>
                <a:cs typeface="Times New Roman" panose="02020603050405020304" pitchFamily="18" charset="0"/>
                <a:sym typeface="Caveat"/>
              </a:rPr>
              <a:t>Allies.</a:t>
            </a:r>
          </a:p>
          <a:p>
            <a:pPr marL="285750" indent="-285750" algn="just">
              <a:lnSpc>
                <a:spcPct val="200000"/>
              </a:lnSpc>
              <a:buFont typeface="Wingdings" panose="05000000000000000000" pitchFamily="2" charset="2"/>
              <a:buChar char="Ø"/>
            </a:pPr>
            <a:r>
              <a:rPr lang="en" sz="1800" dirty="0" smtClean="0">
                <a:latin typeface="Times New Roman" panose="02020603050405020304" pitchFamily="18" charset="0"/>
                <a:ea typeface="Caveat"/>
                <a:cs typeface="Times New Roman" panose="02020603050405020304" pitchFamily="18" charset="0"/>
                <a:sym typeface="Caveat"/>
              </a:rPr>
              <a:t>The </a:t>
            </a:r>
            <a:r>
              <a:rPr lang="en" sz="1800" dirty="0">
                <a:latin typeface="Times New Roman" panose="02020603050405020304" pitchFamily="18" charset="0"/>
                <a:ea typeface="Caveat"/>
                <a:cs typeface="Times New Roman" panose="02020603050405020304" pitchFamily="18" charset="0"/>
                <a:sym typeface="Caveat"/>
              </a:rPr>
              <a:t>war was seen as a continuation of the disputes unsettled by the first world </a:t>
            </a:r>
            <a:r>
              <a:rPr lang="en" sz="1800" dirty="0" smtClean="0">
                <a:latin typeface="Times New Roman" panose="02020603050405020304" pitchFamily="18" charset="0"/>
                <a:ea typeface="Caveat"/>
                <a:cs typeface="Times New Roman" panose="02020603050405020304" pitchFamily="18" charset="0"/>
                <a:sym typeface="Caveat"/>
              </a:rPr>
              <a:t>war.</a:t>
            </a:r>
          </a:p>
          <a:p>
            <a:pPr marL="285750" indent="-285750" algn="just">
              <a:lnSpc>
                <a:spcPct val="200000"/>
              </a:lnSpc>
              <a:buFont typeface="Wingdings" panose="05000000000000000000" pitchFamily="2" charset="2"/>
              <a:buChar char="Ø"/>
            </a:pPr>
            <a:r>
              <a:rPr lang="en" sz="1800" dirty="0" smtClean="0">
                <a:latin typeface="Times New Roman" panose="02020603050405020304" pitchFamily="18" charset="0"/>
                <a:ea typeface="Caveat"/>
                <a:cs typeface="Times New Roman" panose="02020603050405020304" pitchFamily="18" charset="0"/>
                <a:sym typeface="Caveat"/>
              </a:rPr>
              <a:t>Todate its considered as the deadliest conflict ever recorded in history claiming about 40,000,000–50,000,000 deaths</a:t>
            </a:r>
            <a:endParaRPr sz="1800" dirty="0">
              <a:latin typeface="Times New Roman" panose="02020603050405020304" pitchFamily="18" charset="0"/>
              <a:ea typeface="Caveat"/>
              <a:cs typeface="Times New Roman" panose="02020603050405020304" pitchFamily="18" charset="0"/>
              <a:sym typeface="Cave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Caveat"/>
                <a:ea typeface="Caveat"/>
                <a:cs typeface="Caveat"/>
                <a:sym typeface="Caveat"/>
              </a:rPr>
              <a:t>Cont..,</a:t>
            </a:r>
            <a:endParaRPr>
              <a:latin typeface="Caveat"/>
              <a:ea typeface="Caveat"/>
              <a:cs typeface="Caveat"/>
              <a:sym typeface="Caveat"/>
            </a:endParaRPr>
          </a:p>
        </p:txBody>
      </p:sp>
      <p:sp>
        <p:nvSpPr>
          <p:cNvPr id="66" name="Google Shape;66;p15"/>
          <p:cNvSpPr txBox="1">
            <a:spLocks noGrp="1"/>
          </p:cNvSpPr>
          <p:nvPr>
            <p:ph type="body" idx="1"/>
          </p:nvPr>
        </p:nvSpPr>
        <p:spPr>
          <a:xfrm>
            <a:off x="91700" y="1152475"/>
            <a:ext cx="87405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67" name="Google Shape;67;p15"/>
          <p:cNvPicPr preferRelativeResize="0"/>
          <p:nvPr/>
        </p:nvPicPr>
        <p:blipFill>
          <a:blip r:embed="rId3">
            <a:alphaModFix/>
          </a:blip>
          <a:stretch>
            <a:fillRect/>
          </a:stretch>
        </p:blipFill>
        <p:spPr>
          <a:xfrm>
            <a:off x="91700" y="1152475"/>
            <a:ext cx="2489050" cy="2084925"/>
          </a:xfrm>
          <a:prstGeom prst="rect">
            <a:avLst/>
          </a:prstGeom>
          <a:noFill/>
          <a:ln>
            <a:noFill/>
          </a:ln>
        </p:spPr>
      </p:pic>
      <p:pic>
        <p:nvPicPr>
          <p:cNvPr id="68" name="Google Shape;68;p15"/>
          <p:cNvPicPr preferRelativeResize="0"/>
          <p:nvPr/>
        </p:nvPicPr>
        <p:blipFill>
          <a:blip r:embed="rId4">
            <a:alphaModFix/>
          </a:blip>
          <a:stretch>
            <a:fillRect/>
          </a:stretch>
        </p:blipFill>
        <p:spPr>
          <a:xfrm>
            <a:off x="3143250" y="1218325"/>
            <a:ext cx="2857500" cy="2019075"/>
          </a:xfrm>
          <a:prstGeom prst="rect">
            <a:avLst/>
          </a:prstGeom>
          <a:noFill/>
          <a:ln>
            <a:noFill/>
          </a:ln>
        </p:spPr>
      </p:pic>
      <p:pic>
        <p:nvPicPr>
          <p:cNvPr id="69" name="Google Shape;69;p15"/>
          <p:cNvPicPr preferRelativeResize="0"/>
          <p:nvPr/>
        </p:nvPicPr>
        <p:blipFill>
          <a:blip r:embed="rId5">
            <a:alphaModFix/>
          </a:blip>
          <a:stretch>
            <a:fillRect/>
          </a:stretch>
        </p:blipFill>
        <p:spPr>
          <a:xfrm>
            <a:off x="6140675" y="1218325"/>
            <a:ext cx="1857375" cy="2019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latin typeface="Times New Roman" panose="02020603050405020304" pitchFamily="18" charset="0"/>
                <a:ea typeface="Caveat"/>
                <a:cs typeface="Times New Roman" panose="02020603050405020304" pitchFamily="18" charset="0"/>
                <a:sym typeface="Caveat"/>
              </a:rPr>
              <a:t>Causes of World War II</a:t>
            </a:r>
            <a:endParaRPr dirty="0">
              <a:latin typeface="Times New Roman" panose="02020603050405020304" pitchFamily="18" charset="0"/>
              <a:ea typeface="Caveat"/>
              <a:cs typeface="Times New Roman" panose="02020603050405020304" pitchFamily="18" charset="0"/>
              <a:sym typeface="Caveat"/>
            </a:endParaRPr>
          </a:p>
        </p:txBody>
      </p:sp>
      <p:sp>
        <p:nvSpPr>
          <p:cNvPr id="75" name="Google Shape;75;p16"/>
          <p:cNvSpPr txBox="1">
            <a:spLocks noGrp="1"/>
          </p:cNvSpPr>
          <p:nvPr>
            <p:ph type="body" idx="1"/>
          </p:nvPr>
        </p:nvSpPr>
        <p:spPr>
          <a:xfrm>
            <a:off x="311700" y="1017725"/>
            <a:ext cx="8714400" cy="3730500"/>
          </a:xfrm>
          <a:prstGeom prst="rect">
            <a:avLst/>
          </a:prstGeom>
        </p:spPr>
        <p:txBody>
          <a:bodyPr spcFirstLastPara="1" wrap="square" lIns="91425" tIns="91425" rIns="91425" bIns="91425" anchor="t" anchorCtr="0">
            <a:noAutofit/>
          </a:bodyPr>
          <a:lstStyle/>
          <a:p>
            <a:pPr marL="285750" lvl="0" indent="-285750" algn="just" rtl="0">
              <a:lnSpc>
                <a:spcPct val="200000"/>
              </a:lnSpc>
              <a:spcBef>
                <a:spcPts val="0"/>
              </a:spcBef>
              <a:spcAft>
                <a:spcPts val="0"/>
              </a:spcAft>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The major cause of the second world war II was the German invasion of poland in 1939 subsequently prompting the United Kingdom to declare war on Germany.</a:t>
            </a:r>
            <a:endParaRPr sz="1800" dirty="0">
              <a:latin typeface="Times New Roman" panose="02020603050405020304" pitchFamily="18" charset="0"/>
              <a:ea typeface="Caveat"/>
              <a:cs typeface="Times New Roman" panose="02020603050405020304" pitchFamily="18" charset="0"/>
              <a:sym typeface="Caveat"/>
            </a:endParaRPr>
          </a:p>
          <a:p>
            <a:pPr marL="285750" lvl="0" indent="-285750" algn="just" rtl="0">
              <a:lnSpc>
                <a:spcPct val="200000"/>
              </a:lnSpc>
              <a:spcBef>
                <a:spcPts val="1600"/>
              </a:spcBef>
              <a:spcAft>
                <a:spcPts val="0"/>
              </a:spcAft>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The UK prime minister Chamberlain declared war on Germany immediately after this invasion.</a:t>
            </a:r>
            <a:endParaRPr sz="1800" dirty="0">
              <a:latin typeface="Times New Roman" panose="02020603050405020304" pitchFamily="18" charset="0"/>
              <a:ea typeface="Caveat"/>
              <a:cs typeface="Times New Roman" panose="02020603050405020304" pitchFamily="18" charset="0"/>
              <a:sym typeface="Caveat"/>
            </a:endParaRPr>
          </a:p>
          <a:p>
            <a:pPr marL="285750" lvl="0" indent="-285750" algn="just" rtl="0">
              <a:lnSpc>
                <a:spcPct val="200000"/>
              </a:lnSpc>
              <a:spcBef>
                <a:spcPts val="1600"/>
              </a:spcBef>
              <a:spcAft>
                <a:spcPts val="1600"/>
              </a:spcAft>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British prime ministers during world war II were Neville Chamberlain until 1940 then later on Winston Churchill took over.</a:t>
            </a:r>
            <a:endParaRPr sz="1800" dirty="0">
              <a:latin typeface="Times New Roman" panose="02020603050405020304" pitchFamily="18" charset="0"/>
              <a:ea typeface="Caveat"/>
              <a:cs typeface="Times New Roman" panose="02020603050405020304" pitchFamily="18" charset="0"/>
              <a:sym typeface="Cave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dirty="0">
                <a:latin typeface="Times New Roman" panose="02020603050405020304" pitchFamily="18" charset="0"/>
                <a:ea typeface="Caveat"/>
                <a:cs typeface="Times New Roman" panose="02020603050405020304" pitchFamily="18" charset="0"/>
                <a:sym typeface="Caveat"/>
              </a:rPr>
              <a:t>Organisation of the war</a:t>
            </a:r>
            <a:endParaRPr sz="3600" dirty="0">
              <a:latin typeface="Times New Roman" panose="02020603050405020304" pitchFamily="18" charset="0"/>
              <a:ea typeface="Caveat"/>
              <a:cs typeface="Times New Roman" panose="02020603050405020304" pitchFamily="18" charset="0"/>
              <a:sym typeface="Caveat"/>
            </a:endParaRPr>
          </a:p>
        </p:txBody>
      </p:sp>
      <p:sp>
        <p:nvSpPr>
          <p:cNvPr id="81" name="Google Shape;81;p17"/>
          <p:cNvSpPr txBox="1">
            <a:spLocks noGrp="1"/>
          </p:cNvSpPr>
          <p:nvPr>
            <p:ph type="body" idx="1"/>
          </p:nvPr>
        </p:nvSpPr>
        <p:spPr>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The battle of Britain, between the German Luftwaffe and the Royal Air Force was the first battle to be fought only in the air. </a:t>
            </a:r>
            <a:endParaRPr sz="1800" dirty="0">
              <a:latin typeface="Times New Roman" panose="02020603050405020304" pitchFamily="18" charset="0"/>
              <a:ea typeface="Caveat"/>
              <a:cs typeface="Times New Roman" panose="02020603050405020304" pitchFamily="18" charset="0"/>
              <a:sym typeface="Caveat"/>
            </a:endParaRPr>
          </a:p>
          <a:p>
            <a:pPr marL="285750" lvl="0" indent="-285750" algn="l" rtl="0">
              <a:spcBef>
                <a:spcPts val="1600"/>
              </a:spcBef>
              <a:spcAft>
                <a:spcPts val="0"/>
              </a:spcAft>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It was made up of lots air battles that lasted from 10th July to October 1940.</a:t>
            </a:r>
            <a:endParaRPr sz="1800" dirty="0">
              <a:latin typeface="Times New Roman" panose="02020603050405020304" pitchFamily="18" charset="0"/>
              <a:ea typeface="Caveat"/>
              <a:cs typeface="Times New Roman" panose="02020603050405020304" pitchFamily="18" charset="0"/>
              <a:sym typeface="Caveat"/>
            </a:endParaRPr>
          </a:p>
          <a:p>
            <a:pPr marL="285750" lvl="0" indent="-285750" algn="l" rtl="0">
              <a:spcBef>
                <a:spcPts val="1600"/>
              </a:spcBef>
              <a:spcAft>
                <a:spcPts val="1600"/>
              </a:spcAft>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The Luftwaffe used both bombers and fighters in this war. The bombers were specifically used to attack towns and cities and the fighters were to stop RAF fighters from destroying German bombers.</a:t>
            </a:r>
            <a:endParaRPr sz="1800" dirty="0">
              <a:latin typeface="Times New Roman" panose="02020603050405020304" pitchFamily="18" charset="0"/>
              <a:ea typeface="Caveat"/>
              <a:cs typeface="Times New Roman" panose="02020603050405020304" pitchFamily="18" charset="0"/>
              <a:sym typeface="Cavea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dirty="0">
                <a:latin typeface="Times New Roman" panose="02020603050405020304" pitchFamily="18" charset="0"/>
                <a:ea typeface="Caveat"/>
                <a:cs typeface="Times New Roman" panose="02020603050405020304" pitchFamily="18" charset="0"/>
                <a:sym typeface="Caveat"/>
              </a:rPr>
              <a:t>Countries Involved</a:t>
            </a:r>
            <a:endParaRPr sz="3600" dirty="0">
              <a:latin typeface="Times New Roman" panose="02020603050405020304" pitchFamily="18" charset="0"/>
              <a:ea typeface="Caveat"/>
              <a:cs typeface="Times New Roman" panose="02020603050405020304" pitchFamily="18" charset="0"/>
              <a:sym typeface="Caveat"/>
            </a:endParaRPr>
          </a:p>
        </p:txBody>
      </p:sp>
      <p:sp>
        <p:nvSpPr>
          <p:cNvPr id="87" name="Google Shape;87;p18"/>
          <p:cNvSpPr txBox="1">
            <a:spLocks noGrp="1"/>
          </p:cNvSpPr>
          <p:nvPr>
            <p:ph type="body" idx="1"/>
          </p:nvPr>
        </p:nvSpPr>
        <p:spPr>
          <a:prstGeom prst="rect">
            <a:avLst/>
          </a:prstGeom>
        </p:spPr>
        <p:txBody>
          <a:bodyPr spcFirstLastPara="1" wrap="square" lIns="91425" tIns="91425" rIns="91425" bIns="91425" anchor="t" anchorCtr="0">
            <a:noAutofit/>
          </a:bodyPr>
          <a:lstStyle/>
          <a:p>
            <a:pPr marL="285750" lvl="0" indent="-285750" algn="l" rtl="0">
              <a:lnSpc>
                <a:spcPct val="200000"/>
              </a:lnSpc>
              <a:spcBef>
                <a:spcPts val="0"/>
              </a:spcBef>
              <a:spcAft>
                <a:spcPts val="0"/>
              </a:spcAft>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The main Axis countries were Germany, Italy and Japan.</a:t>
            </a:r>
            <a:endParaRPr sz="1800" dirty="0">
              <a:latin typeface="Times New Roman" panose="02020603050405020304" pitchFamily="18" charset="0"/>
              <a:ea typeface="Caveat"/>
              <a:cs typeface="Times New Roman" panose="02020603050405020304" pitchFamily="18" charset="0"/>
              <a:sym typeface="Caveat"/>
            </a:endParaRPr>
          </a:p>
          <a:p>
            <a:pPr marL="285750" lvl="0" indent="-285750" algn="l" rtl="0">
              <a:lnSpc>
                <a:spcPct val="200000"/>
              </a:lnSpc>
              <a:spcBef>
                <a:spcPts val="1600"/>
              </a:spcBef>
              <a:spcAft>
                <a:spcPts val="0"/>
              </a:spcAft>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The main Allied countries included the Great Britain, France, The US and the Soviet Union.</a:t>
            </a:r>
            <a:endParaRPr sz="1800" dirty="0">
              <a:latin typeface="Times New Roman" panose="02020603050405020304" pitchFamily="18" charset="0"/>
              <a:ea typeface="Caveat"/>
              <a:cs typeface="Times New Roman" panose="02020603050405020304" pitchFamily="18" charset="0"/>
              <a:sym typeface="Caveat"/>
            </a:endParaRPr>
          </a:p>
          <a:p>
            <a:pPr marL="285750" lvl="0" indent="-285750" algn="l" rtl="0">
              <a:lnSpc>
                <a:spcPct val="200000"/>
              </a:lnSpc>
              <a:spcBef>
                <a:spcPts val="1600"/>
              </a:spcBef>
              <a:spcAft>
                <a:spcPts val="1600"/>
              </a:spcAft>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Two types of aeroplane were used in the Battle of Britain – bombers that dropped bombs on towns and cities and fighters that attacked other aeroplanes.</a:t>
            </a:r>
            <a:endParaRPr sz="1800" dirty="0">
              <a:latin typeface="Times New Roman" panose="02020603050405020304" pitchFamily="18" charset="0"/>
              <a:ea typeface="Caveat"/>
              <a:cs typeface="Times New Roman" panose="02020603050405020304" pitchFamily="18" charset="0"/>
              <a:sym typeface="Cave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dirty="0">
                <a:latin typeface="Times New Roman" panose="02020603050405020304" pitchFamily="18" charset="0"/>
                <a:ea typeface="Caveat"/>
                <a:cs typeface="Times New Roman" panose="02020603050405020304" pitchFamily="18" charset="0"/>
                <a:sym typeface="Caveat"/>
              </a:rPr>
              <a:t>End of the war</a:t>
            </a:r>
            <a:endParaRPr sz="3600" dirty="0">
              <a:latin typeface="Times New Roman" panose="02020603050405020304" pitchFamily="18" charset="0"/>
              <a:ea typeface="Caveat"/>
              <a:cs typeface="Times New Roman" panose="02020603050405020304" pitchFamily="18" charset="0"/>
              <a:sym typeface="Caveat"/>
            </a:endParaRPr>
          </a:p>
        </p:txBody>
      </p:sp>
      <p:sp>
        <p:nvSpPr>
          <p:cNvPr id="93" name="Google Shape;93;p19"/>
          <p:cNvSpPr txBox="1">
            <a:spLocks noGrp="1"/>
          </p:cNvSpPr>
          <p:nvPr>
            <p:ph type="body" idx="1"/>
          </p:nvPr>
        </p:nvSpPr>
        <p:spPr>
          <a:prstGeom prst="rect">
            <a:avLst/>
          </a:prstGeom>
        </p:spPr>
        <p:txBody>
          <a:bodyPr spcFirstLastPara="1" wrap="square" lIns="91425" tIns="91425" rIns="91425" bIns="91425" anchor="t" anchorCtr="0">
            <a:noAutofit/>
          </a:bodyPr>
          <a:lstStyle/>
          <a:p>
            <a:pPr marL="285750" lvl="0" indent="-285750" algn="l" rtl="0">
              <a:lnSpc>
                <a:spcPct val="200000"/>
              </a:lnSpc>
              <a:spcBef>
                <a:spcPts val="0"/>
              </a:spcBef>
              <a:spcAft>
                <a:spcPts val="0"/>
              </a:spcAft>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World War II ended in Europe on 8 May 1945, his is also known as VE Day (Victory in Europe Day).</a:t>
            </a:r>
            <a:endParaRPr sz="1800" dirty="0">
              <a:latin typeface="Times New Roman" panose="02020603050405020304" pitchFamily="18" charset="0"/>
              <a:ea typeface="Caveat"/>
              <a:cs typeface="Times New Roman" panose="02020603050405020304" pitchFamily="18" charset="0"/>
              <a:sym typeface="Caveat"/>
            </a:endParaRPr>
          </a:p>
          <a:p>
            <a:pPr marL="285750" lvl="0" indent="-285750" algn="l" rtl="0">
              <a:lnSpc>
                <a:spcPct val="200000"/>
              </a:lnSpc>
              <a:spcBef>
                <a:spcPts val="1600"/>
              </a:spcBef>
              <a:spcAft>
                <a:spcPts val="1600"/>
              </a:spcAft>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World War II carried on for a few months after it ended in Europe, and officially ended when Japan formally surrendered to the Allies on 2 September 1945 (also called VJ Day).</a:t>
            </a:r>
            <a:endParaRPr sz="1800" dirty="0">
              <a:latin typeface="Times New Roman" panose="02020603050405020304" pitchFamily="18" charset="0"/>
              <a:ea typeface="Caveat"/>
              <a:cs typeface="Times New Roman" panose="02020603050405020304" pitchFamily="18" charset="0"/>
              <a:sym typeface="Cave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0"/>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Caveat"/>
                <a:ea typeface="Caveat"/>
                <a:cs typeface="Caveat"/>
                <a:sym typeface="Caveat"/>
              </a:rPr>
              <a:t>Cont..,</a:t>
            </a:r>
            <a:endParaRPr>
              <a:latin typeface="Caveat"/>
              <a:ea typeface="Caveat"/>
              <a:cs typeface="Caveat"/>
              <a:sym typeface="Caveat"/>
            </a:endParaRPr>
          </a:p>
        </p:txBody>
      </p:sp>
      <p:sp>
        <p:nvSpPr>
          <p:cNvPr id="99" name="Google Shape;99;p20"/>
          <p:cNvSpPr txBox="1">
            <a:spLocks noGrp="1"/>
          </p:cNvSpPr>
          <p:nvPr>
            <p:ph type="body" idx="1"/>
          </p:nvPr>
        </p:nvSpPr>
        <p:spPr>
          <a:xfrm>
            <a:off x="311700" y="1152475"/>
            <a:ext cx="8520600" cy="356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dirty="0">
                <a:latin typeface="Times New Roman" panose="02020603050405020304" pitchFamily="18" charset="0"/>
                <a:ea typeface="Caveat"/>
                <a:cs typeface="Times New Roman" panose="02020603050405020304" pitchFamily="18" charset="0"/>
                <a:sym typeface="Caveat"/>
              </a:rPr>
              <a:t>A picture showing </a:t>
            </a:r>
            <a:endParaRPr sz="1800" dirty="0">
              <a:latin typeface="Times New Roman" panose="02020603050405020304" pitchFamily="18" charset="0"/>
              <a:ea typeface="Caveat"/>
              <a:cs typeface="Times New Roman" panose="02020603050405020304" pitchFamily="18" charset="0"/>
              <a:sym typeface="Caveat"/>
            </a:endParaRPr>
          </a:p>
          <a:p>
            <a:pPr marL="0" lvl="0" indent="0" algn="l" rtl="0">
              <a:spcBef>
                <a:spcPts val="1600"/>
              </a:spcBef>
              <a:spcAft>
                <a:spcPts val="0"/>
              </a:spcAft>
              <a:buNone/>
            </a:pPr>
            <a:r>
              <a:rPr lang="en" sz="1800" dirty="0">
                <a:latin typeface="Times New Roman" panose="02020603050405020304" pitchFamily="18" charset="0"/>
                <a:ea typeface="Caveat"/>
                <a:cs typeface="Times New Roman" panose="02020603050405020304" pitchFamily="18" charset="0"/>
                <a:sym typeface="Caveat"/>
              </a:rPr>
              <a:t>The timeframes of </a:t>
            </a:r>
            <a:endParaRPr sz="1800" dirty="0">
              <a:latin typeface="Times New Roman" panose="02020603050405020304" pitchFamily="18" charset="0"/>
              <a:ea typeface="Caveat"/>
              <a:cs typeface="Times New Roman" panose="02020603050405020304" pitchFamily="18" charset="0"/>
              <a:sym typeface="Caveat"/>
            </a:endParaRPr>
          </a:p>
          <a:p>
            <a:pPr marL="0" lvl="0" indent="0" algn="l" rtl="0">
              <a:spcBef>
                <a:spcPts val="1600"/>
              </a:spcBef>
              <a:spcAft>
                <a:spcPts val="1600"/>
              </a:spcAft>
              <a:buNone/>
            </a:pPr>
            <a:r>
              <a:rPr lang="en" sz="1800" dirty="0">
                <a:latin typeface="Times New Roman" panose="02020603050405020304" pitchFamily="18" charset="0"/>
                <a:ea typeface="Caveat"/>
                <a:cs typeface="Times New Roman" panose="02020603050405020304" pitchFamily="18" charset="0"/>
                <a:sym typeface="Caveat"/>
              </a:rPr>
              <a:t>World war II</a:t>
            </a:r>
            <a:endParaRPr sz="1800" dirty="0">
              <a:latin typeface="Times New Roman" panose="02020603050405020304" pitchFamily="18" charset="0"/>
              <a:ea typeface="Caveat"/>
              <a:cs typeface="Times New Roman" panose="02020603050405020304" pitchFamily="18" charset="0"/>
              <a:sym typeface="Caveat"/>
            </a:endParaRPr>
          </a:p>
        </p:txBody>
      </p:sp>
      <p:pic>
        <p:nvPicPr>
          <p:cNvPr id="100" name="Google Shape;100;p20"/>
          <p:cNvPicPr preferRelativeResize="0"/>
          <p:nvPr/>
        </p:nvPicPr>
        <p:blipFill>
          <a:blip r:embed="rId3">
            <a:alphaModFix/>
          </a:blip>
          <a:stretch>
            <a:fillRect/>
          </a:stretch>
        </p:blipFill>
        <p:spPr>
          <a:xfrm>
            <a:off x="2515250" y="1152475"/>
            <a:ext cx="4495150" cy="3563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dirty="0">
                <a:latin typeface="Times New Roman" panose="02020603050405020304" pitchFamily="18" charset="0"/>
                <a:ea typeface="Caveat"/>
                <a:cs typeface="Times New Roman" panose="02020603050405020304" pitchFamily="18" charset="0"/>
                <a:sym typeface="Caveat"/>
              </a:rPr>
              <a:t>References</a:t>
            </a:r>
            <a:r>
              <a:rPr lang="en" sz="3600" dirty="0">
                <a:latin typeface="Times New Roman" panose="02020603050405020304" pitchFamily="18" charset="0"/>
                <a:cs typeface="Times New Roman" panose="02020603050405020304" pitchFamily="18" charset="0"/>
              </a:rPr>
              <a:t> </a:t>
            </a:r>
            <a:endParaRPr sz="3600" dirty="0">
              <a:latin typeface="Times New Roman" panose="02020603050405020304" pitchFamily="18" charset="0"/>
              <a:cs typeface="Times New Roman" panose="02020603050405020304" pitchFamily="18" charset="0"/>
            </a:endParaRPr>
          </a:p>
        </p:txBody>
      </p:sp>
      <p:sp>
        <p:nvSpPr>
          <p:cNvPr id="106" name="Google Shape;106;p21"/>
          <p:cNvSpPr txBox="1">
            <a:spLocks noGrp="1"/>
          </p:cNvSpPr>
          <p:nvPr>
            <p:ph type="body" idx="1"/>
          </p:nvPr>
        </p:nvSpPr>
        <p:spPr>
          <a:xfrm>
            <a:off x="311700" y="1191775"/>
            <a:ext cx="8520600" cy="3416400"/>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Clr>
                <a:schemeClr val="dk1"/>
              </a:buClr>
              <a:buSzPts val="1100"/>
              <a:buFont typeface="Wingdings" panose="05000000000000000000" pitchFamily="2" charset="2"/>
              <a:buChar char="Ø"/>
            </a:pPr>
            <a:r>
              <a:rPr lang="en" sz="1800" dirty="0">
                <a:solidFill>
                  <a:schemeClr val="dk1"/>
                </a:solidFill>
                <a:latin typeface="Times New Roman" panose="02020603050405020304" pitchFamily="18" charset="0"/>
                <a:ea typeface="Caveat"/>
                <a:cs typeface="Times New Roman" panose="02020603050405020304" pitchFamily="18" charset="0"/>
                <a:sym typeface="Caveat"/>
              </a:rPr>
              <a:t>Ross, S. H. (2015). </a:t>
            </a:r>
            <a:r>
              <a:rPr lang="en" sz="1800" i="1" dirty="0">
                <a:solidFill>
                  <a:schemeClr val="dk1"/>
                </a:solidFill>
                <a:latin typeface="Times New Roman" panose="02020603050405020304" pitchFamily="18" charset="0"/>
                <a:ea typeface="Caveat"/>
                <a:cs typeface="Times New Roman" panose="02020603050405020304" pitchFamily="18" charset="0"/>
                <a:sym typeface="Caveat"/>
              </a:rPr>
              <a:t>Strategic bombing by the United States in World War II: The myths and the facts</a:t>
            </a:r>
            <a:r>
              <a:rPr lang="en" sz="1800" dirty="0">
                <a:solidFill>
                  <a:schemeClr val="dk1"/>
                </a:solidFill>
                <a:latin typeface="Times New Roman" panose="02020603050405020304" pitchFamily="18" charset="0"/>
                <a:ea typeface="Caveat"/>
                <a:cs typeface="Times New Roman" panose="02020603050405020304" pitchFamily="18" charset="0"/>
                <a:sym typeface="Caveat"/>
              </a:rPr>
              <a:t>. McFarland.</a:t>
            </a:r>
            <a:endParaRPr sz="1800" dirty="0">
              <a:solidFill>
                <a:schemeClr val="dk1"/>
              </a:solidFill>
              <a:latin typeface="Times New Roman" panose="02020603050405020304" pitchFamily="18" charset="0"/>
              <a:ea typeface="Caveat"/>
              <a:cs typeface="Times New Roman" panose="02020603050405020304" pitchFamily="18" charset="0"/>
              <a:sym typeface="Caveat"/>
            </a:endParaRPr>
          </a:p>
          <a:p>
            <a:pPr marL="285750" lvl="0" indent="-285750" algn="l" rtl="0">
              <a:spcBef>
                <a:spcPts val="1600"/>
              </a:spcBef>
              <a:spcAft>
                <a:spcPts val="0"/>
              </a:spcAft>
              <a:buClr>
                <a:schemeClr val="dk1"/>
              </a:buClr>
              <a:buSzPts val="1100"/>
              <a:buFont typeface="Wingdings" panose="05000000000000000000" pitchFamily="2" charset="2"/>
              <a:buChar char="Ø"/>
            </a:pPr>
            <a:r>
              <a:rPr lang="en" sz="1800" dirty="0">
                <a:solidFill>
                  <a:schemeClr val="dk1"/>
                </a:solidFill>
                <a:latin typeface="Times New Roman" panose="02020603050405020304" pitchFamily="18" charset="0"/>
                <a:ea typeface="Caveat"/>
                <a:cs typeface="Times New Roman" panose="02020603050405020304" pitchFamily="18" charset="0"/>
                <a:sym typeface="Caveat"/>
              </a:rPr>
              <a:t>Ellis, J. (1993). </a:t>
            </a:r>
            <a:r>
              <a:rPr lang="en" sz="1800" i="1" dirty="0">
                <a:solidFill>
                  <a:schemeClr val="dk1"/>
                </a:solidFill>
                <a:latin typeface="Times New Roman" panose="02020603050405020304" pitchFamily="18" charset="0"/>
                <a:ea typeface="Caveat"/>
                <a:cs typeface="Times New Roman" panose="02020603050405020304" pitchFamily="18" charset="0"/>
                <a:sym typeface="Caveat"/>
              </a:rPr>
              <a:t>The World War II databook: the essential facts and figures for all the combatants</a:t>
            </a:r>
            <a:r>
              <a:rPr lang="en" sz="1800" dirty="0">
                <a:solidFill>
                  <a:schemeClr val="dk1"/>
                </a:solidFill>
                <a:latin typeface="Times New Roman" panose="02020603050405020304" pitchFamily="18" charset="0"/>
                <a:ea typeface="Caveat"/>
                <a:cs typeface="Times New Roman" panose="02020603050405020304" pitchFamily="18" charset="0"/>
                <a:sym typeface="Caveat"/>
              </a:rPr>
              <a:t>. Aurum Press.</a:t>
            </a:r>
            <a:endParaRPr sz="1800" dirty="0">
              <a:solidFill>
                <a:schemeClr val="dk1"/>
              </a:solidFill>
              <a:latin typeface="Times New Roman" panose="02020603050405020304" pitchFamily="18" charset="0"/>
              <a:ea typeface="Caveat"/>
              <a:cs typeface="Times New Roman" panose="02020603050405020304" pitchFamily="18" charset="0"/>
              <a:sym typeface="Caveat"/>
            </a:endParaRPr>
          </a:p>
          <a:p>
            <a:pPr marL="285750" lvl="0" indent="-285750" algn="l" rtl="0">
              <a:spcBef>
                <a:spcPts val="1600"/>
              </a:spcBef>
              <a:spcAft>
                <a:spcPts val="0"/>
              </a:spcAft>
              <a:buClr>
                <a:schemeClr val="dk1"/>
              </a:buClr>
              <a:buSzPts val="1100"/>
              <a:buFont typeface="Wingdings" panose="05000000000000000000" pitchFamily="2" charset="2"/>
              <a:buChar char="Ø"/>
            </a:pPr>
            <a:r>
              <a:rPr lang="en" sz="1800" dirty="0">
                <a:latin typeface="Times New Roman" panose="02020603050405020304" pitchFamily="18" charset="0"/>
                <a:ea typeface="Caveat"/>
                <a:cs typeface="Times New Roman" panose="02020603050405020304" pitchFamily="18" charset="0"/>
                <a:sym typeface="Caveat"/>
              </a:rPr>
              <a:t>Gale, H. R. (2020). Nothing But the Truthiness: Facts and Fiction in Alternate World War II History Films.</a:t>
            </a:r>
            <a:endParaRPr sz="1800" dirty="0">
              <a:latin typeface="Times New Roman" panose="02020603050405020304" pitchFamily="18" charset="0"/>
              <a:ea typeface="Caveat"/>
              <a:cs typeface="Times New Roman" panose="02020603050405020304" pitchFamily="18" charset="0"/>
              <a:sym typeface="Caveat"/>
            </a:endParaRPr>
          </a:p>
          <a:p>
            <a:pPr marL="0" lvl="0" indent="0" algn="l" rtl="0">
              <a:spcBef>
                <a:spcPts val="1600"/>
              </a:spcBef>
              <a:spcAft>
                <a:spcPts val="1600"/>
              </a:spcAft>
              <a:buNone/>
            </a:pPr>
            <a:endParaRPr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TotalTime>
  <Words>443</Words>
  <Application>Microsoft Office PowerPoint</Application>
  <PresentationFormat>On-screen Show (16:9)</PresentationFormat>
  <Paragraphs>35</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Wingdings</vt:lpstr>
      <vt:lpstr>Times New Roman</vt:lpstr>
      <vt:lpstr>Arial</vt:lpstr>
      <vt:lpstr>Trebuchet MS</vt:lpstr>
      <vt:lpstr>Wingdings 3</vt:lpstr>
      <vt:lpstr>Caveat</vt:lpstr>
      <vt:lpstr>Facet</vt:lpstr>
      <vt:lpstr>World War II Facts Author Institutional Affiliation Instructor  Course code Date of Submission</vt:lpstr>
      <vt:lpstr>Introduction </vt:lpstr>
      <vt:lpstr>Cont..,</vt:lpstr>
      <vt:lpstr>Causes of World War II</vt:lpstr>
      <vt:lpstr>Organisation of the war</vt:lpstr>
      <vt:lpstr>Countries Involved</vt:lpstr>
      <vt:lpstr>End of the war</vt:lpstr>
      <vt:lpstr>Cont..,</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II Facts Author Institutional Affiliation Instructor  Course code Date of Submission</dc:title>
  <dc:creator>hp</dc:creator>
  <cp:lastModifiedBy>hp</cp:lastModifiedBy>
  <cp:revision>2</cp:revision>
  <dcterms:modified xsi:type="dcterms:W3CDTF">2020-05-30T11:25:11Z</dcterms:modified>
</cp:coreProperties>
</file>